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2648" y="-8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275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647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4083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841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864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788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875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2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35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22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5224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E2113-2C8C-F848-BE73-8B455F4871F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992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8535" y="54505"/>
            <a:ext cx="8940800" cy="749830"/>
          </a:xfrm>
          <a:ln w="38100" cmpd="sng">
            <a:solidFill>
              <a:srgbClr val="0000FF"/>
            </a:solidFill>
          </a:ln>
        </p:spPr>
        <p:txBody>
          <a:bodyPr>
            <a:noAutofit/>
          </a:bodyPr>
          <a:lstStyle/>
          <a:p>
            <a:r>
              <a:rPr lang="fr-FR" sz="2800" b="1" dirty="0" err="1" smtClean="0"/>
              <a:t>We</a:t>
            </a:r>
            <a:r>
              <a:rPr lang="fr-FR" sz="2800" b="1" dirty="0" smtClean="0"/>
              <a:t> </a:t>
            </a:r>
            <a:r>
              <a:rPr lang="fr-FR" sz="2800" b="1" dirty="0" err="1" smtClean="0"/>
              <a:t>need</a:t>
            </a:r>
            <a:r>
              <a:rPr lang="fr-FR" sz="2800" b="1" dirty="0" smtClean="0"/>
              <a:t> to Count Protons</a:t>
            </a:r>
            <a:endParaRPr lang="fr-FR" sz="2800" b="1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/>
          <a:srcRect l="73889" t="31391" r="2593" b="44984"/>
          <a:stretch/>
        </p:blipFill>
        <p:spPr>
          <a:xfrm>
            <a:off x="87910" y="1005133"/>
            <a:ext cx="3067946" cy="176346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3"/>
          <a:srcRect l="88853" t="74874" r="3888" b="2195"/>
          <a:stretch/>
        </p:blipFill>
        <p:spPr>
          <a:xfrm>
            <a:off x="760956" y="3858545"/>
            <a:ext cx="1477488" cy="2670749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118535" y="728134"/>
            <a:ext cx="857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Glucose </a:t>
            </a:r>
            <a:endParaRPr lang="fr-FR" sz="1600" b="1" dirty="0"/>
          </a:p>
        </p:txBody>
      </p:sp>
      <p:sp>
        <p:nvSpPr>
          <p:cNvPr id="25" name="ZoneTexte 24"/>
          <p:cNvSpPr txBox="1"/>
          <p:nvPr/>
        </p:nvSpPr>
        <p:spPr>
          <a:xfrm>
            <a:off x="1354668" y="738666"/>
            <a:ext cx="1116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Glucose 6P </a:t>
            </a:r>
            <a:endParaRPr lang="fr-FR" sz="1600" b="1" dirty="0"/>
          </a:p>
        </p:txBody>
      </p:sp>
      <p:grpSp>
        <p:nvGrpSpPr>
          <p:cNvPr id="40" name="Grouper 39"/>
          <p:cNvGrpSpPr/>
          <p:nvPr/>
        </p:nvGrpSpPr>
        <p:grpSpPr>
          <a:xfrm>
            <a:off x="3772873" y="738666"/>
            <a:ext cx="4607231" cy="2344300"/>
            <a:chOff x="2201334" y="856100"/>
            <a:chExt cx="3572939" cy="1616167"/>
          </a:xfrm>
        </p:grpSpPr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embed="rId2"/>
            <a:srcRect l="78518" t="74595" r="2593" b="2589"/>
            <a:stretch/>
          </p:blipFill>
          <p:spPr>
            <a:xfrm>
              <a:off x="2201334" y="1278467"/>
              <a:ext cx="1727205" cy="1193800"/>
            </a:xfrm>
            <a:prstGeom prst="rect">
              <a:avLst/>
            </a:prstGeom>
          </p:spPr>
        </p:pic>
        <p:pic>
          <p:nvPicPr>
            <p:cNvPr id="19" name="Image 18"/>
            <p:cNvPicPr>
              <a:picLocks noChangeAspect="1"/>
            </p:cNvPicPr>
            <p:nvPr/>
          </p:nvPicPr>
          <p:blipFill rotWithShape="1">
            <a:blip r:embed="rId4"/>
            <a:srcRect l="76019" t="16990" r="2592" b="62945"/>
            <a:stretch/>
          </p:blipFill>
          <p:spPr>
            <a:xfrm>
              <a:off x="3818470" y="1191401"/>
              <a:ext cx="1955803" cy="1049867"/>
            </a:xfrm>
            <a:prstGeom prst="rect">
              <a:avLst/>
            </a:prstGeom>
          </p:spPr>
        </p:pic>
        <p:sp>
          <p:nvSpPr>
            <p:cNvPr id="29" name="ZoneTexte 28"/>
            <p:cNvSpPr txBox="1"/>
            <p:nvPr/>
          </p:nvSpPr>
          <p:spPr>
            <a:xfrm>
              <a:off x="2870202" y="866633"/>
              <a:ext cx="910382" cy="2334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b="1" dirty="0" smtClean="0"/>
                <a:t>Fructose 6P </a:t>
              </a:r>
              <a:endParaRPr lang="fr-FR" sz="1600" b="1" dirty="0"/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4567392" y="856100"/>
              <a:ext cx="1200189" cy="2334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b="1" dirty="0" smtClean="0"/>
                <a:t>Fructose 1-6 </a:t>
              </a:r>
              <a:r>
                <a:rPr lang="fr-FR" sz="1600" b="1" dirty="0" err="1" smtClean="0"/>
                <a:t>diP</a:t>
              </a:r>
              <a:r>
                <a:rPr lang="fr-FR" sz="1600" b="1" dirty="0" smtClean="0"/>
                <a:t> </a:t>
              </a:r>
              <a:endParaRPr lang="fr-FR" sz="1600" b="1" dirty="0"/>
            </a:p>
          </p:txBody>
        </p:sp>
      </p:grpSp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3"/>
          <a:srcRect l="81945" t="23534" r="11203" b="72906"/>
          <a:stretch/>
        </p:blipFill>
        <p:spPr>
          <a:xfrm rot="16200000">
            <a:off x="7276406" y="3374719"/>
            <a:ext cx="893530" cy="310024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/>
          <a:srcRect l="89445" t="17061" r="1944" b="61777"/>
          <a:stretch/>
        </p:blipFill>
        <p:spPr>
          <a:xfrm>
            <a:off x="7129206" y="4415725"/>
            <a:ext cx="1722695" cy="2442275"/>
          </a:xfrm>
          <a:prstGeom prst="rect">
            <a:avLst/>
          </a:prstGeom>
        </p:spPr>
      </p:pic>
      <p:pic>
        <p:nvPicPr>
          <p:cNvPr id="27" name="Image 26"/>
          <p:cNvPicPr>
            <a:picLocks noChangeAspect="1"/>
          </p:cNvPicPr>
          <p:nvPr/>
        </p:nvPicPr>
        <p:blipFill rotWithShape="1">
          <a:blip r:embed="rId3"/>
          <a:srcRect l="89445" t="17061" r="1944" b="61777"/>
          <a:stretch/>
        </p:blipFill>
        <p:spPr>
          <a:xfrm>
            <a:off x="5626101" y="4415725"/>
            <a:ext cx="1722695" cy="2442275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6551244" y="4037126"/>
            <a:ext cx="2033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b="1" dirty="0" smtClean="0"/>
              <a:t>2X </a:t>
            </a:r>
            <a:r>
              <a:rPr lang="fr-FR" sz="1600" b="1" dirty="0" err="1" smtClean="0"/>
              <a:t>Glyceraldehyde</a:t>
            </a:r>
            <a:r>
              <a:rPr lang="fr-FR" sz="1600" b="1" dirty="0" smtClean="0"/>
              <a:t> 3P</a:t>
            </a:r>
            <a:endParaRPr lang="fr-FR" sz="1600" b="1" dirty="0"/>
          </a:p>
        </p:txBody>
      </p:sp>
      <p:grpSp>
        <p:nvGrpSpPr>
          <p:cNvPr id="42" name="Grouper 41"/>
          <p:cNvGrpSpPr/>
          <p:nvPr/>
        </p:nvGrpSpPr>
        <p:grpSpPr>
          <a:xfrm>
            <a:off x="3366592" y="4207318"/>
            <a:ext cx="1365902" cy="1421583"/>
            <a:chOff x="4492058" y="3372909"/>
            <a:chExt cx="1011275" cy="1266824"/>
          </a:xfrm>
        </p:grpSpPr>
        <p:pic>
          <p:nvPicPr>
            <p:cNvPr id="35" name="Image 34"/>
            <p:cNvPicPr>
              <a:picLocks noChangeAspect="1"/>
            </p:cNvPicPr>
            <p:nvPr/>
          </p:nvPicPr>
          <p:blipFill rotWithShape="1">
            <a:blip r:embed="rId3"/>
            <a:srcRect l="80556" t="76771" r="15843" b="16320"/>
            <a:stretch/>
          </p:blipFill>
          <p:spPr>
            <a:xfrm>
              <a:off x="5032942" y="3372909"/>
              <a:ext cx="470391" cy="516467"/>
            </a:xfrm>
            <a:prstGeom prst="rect">
              <a:avLst/>
            </a:prstGeom>
          </p:spPr>
        </p:pic>
        <p:grpSp>
          <p:nvGrpSpPr>
            <p:cNvPr id="41" name="Grouper 40"/>
            <p:cNvGrpSpPr/>
            <p:nvPr/>
          </p:nvGrpSpPr>
          <p:grpSpPr>
            <a:xfrm>
              <a:off x="4492058" y="3389843"/>
              <a:ext cx="1011275" cy="1249890"/>
              <a:chOff x="4492058" y="3389843"/>
              <a:chExt cx="1011275" cy="1249890"/>
            </a:xfrm>
          </p:grpSpPr>
          <p:pic>
            <p:nvPicPr>
              <p:cNvPr id="34" name="Image 33"/>
              <p:cNvPicPr>
                <a:picLocks noChangeAspect="1"/>
              </p:cNvPicPr>
              <p:nvPr/>
            </p:nvPicPr>
            <p:blipFill rotWithShape="1">
              <a:blip r:embed="rId3"/>
              <a:srcRect l="84417" t="76771" r="11860" b="16320"/>
              <a:stretch/>
            </p:blipFill>
            <p:spPr>
              <a:xfrm>
                <a:off x="4492058" y="3389843"/>
                <a:ext cx="486342" cy="516467"/>
              </a:xfrm>
              <a:prstGeom prst="rect">
                <a:avLst/>
              </a:prstGeom>
            </p:spPr>
          </p:pic>
          <p:pic>
            <p:nvPicPr>
              <p:cNvPr id="36" name="Image 35"/>
              <p:cNvPicPr>
                <a:picLocks noChangeAspect="1"/>
              </p:cNvPicPr>
              <p:nvPr/>
            </p:nvPicPr>
            <p:blipFill rotWithShape="1">
              <a:blip r:embed="rId3"/>
              <a:srcRect l="80556" t="82689" r="12279" b="7004"/>
              <a:stretch/>
            </p:blipFill>
            <p:spPr>
              <a:xfrm flipH="1">
                <a:off x="4567391" y="3869266"/>
                <a:ext cx="935942" cy="770467"/>
              </a:xfrm>
              <a:prstGeom prst="rect">
                <a:avLst/>
              </a:prstGeom>
            </p:spPr>
          </p:pic>
        </p:grpSp>
      </p:grpSp>
      <p:sp>
        <p:nvSpPr>
          <p:cNvPr id="44" name="ZoneTexte 43"/>
          <p:cNvSpPr txBox="1"/>
          <p:nvPr/>
        </p:nvSpPr>
        <p:spPr>
          <a:xfrm>
            <a:off x="2727058" y="4992316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2X</a:t>
            </a:r>
            <a:endParaRPr lang="fr-FR" sz="1600" b="1" dirty="0"/>
          </a:p>
        </p:txBody>
      </p:sp>
      <p:sp>
        <p:nvSpPr>
          <p:cNvPr id="45" name="ZoneTexte 44"/>
          <p:cNvSpPr txBox="1"/>
          <p:nvPr/>
        </p:nvSpPr>
        <p:spPr>
          <a:xfrm>
            <a:off x="332158" y="4807650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2X</a:t>
            </a:r>
            <a:endParaRPr lang="fr-FR" sz="1600" b="1" dirty="0"/>
          </a:p>
        </p:txBody>
      </p:sp>
      <p:sp>
        <p:nvSpPr>
          <p:cNvPr id="47" name="ZoneTexte 46"/>
          <p:cNvSpPr txBox="1"/>
          <p:nvPr/>
        </p:nvSpPr>
        <p:spPr>
          <a:xfrm>
            <a:off x="1354668" y="2768600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+1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332158" y="3698353"/>
            <a:ext cx="2535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1-3 </a:t>
            </a:r>
            <a:r>
              <a:rPr lang="fr-FR" b="1" dirty="0" err="1" smtClean="0"/>
              <a:t>Bisphosphoglycerate</a:t>
            </a:r>
            <a:endParaRPr lang="fr-FR" b="1" dirty="0"/>
          </a:p>
        </p:txBody>
      </p:sp>
      <p:sp>
        <p:nvSpPr>
          <p:cNvPr id="28" name="ZoneTexte 27"/>
          <p:cNvSpPr txBox="1"/>
          <p:nvPr/>
        </p:nvSpPr>
        <p:spPr>
          <a:xfrm>
            <a:off x="6204112" y="2768600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+1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3868251" y="5880301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+2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7167619" y="5591001"/>
            <a:ext cx="328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883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4" grpId="0"/>
      <p:bldP spid="45" grpId="0"/>
      <p:bldP spid="50" grpId="0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64769" t="65540" r="29244" b="30039"/>
          <a:stretch/>
        </p:blipFill>
        <p:spPr>
          <a:xfrm>
            <a:off x="4089399" y="1841500"/>
            <a:ext cx="901701" cy="381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72696" t="16999" r="1945" b="62203"/>
          <a:stretch/>
        </p:blipFill>
        <p:spPr>
          <a:xfrm>
            <a:off x="195231" y="1167460"/>
            <a:ext cx="3736453" cy="1753539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9209" y="670216"/>
            <a:ext cx="2018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1-3 </a:t>
            </a:r>
            <a:r>
              <a:rPr lang="fr-FR" sz="1400" b="1" dirty="0" err="1" smtClean="0"/>
              <a:t>Bisphosphoglycerate</a:t>
            </a:r>
            <a:endParaRPr lang="fr-FR" sz="1400" b="1" dirty="0"/>
          </a:p>
        </p:txBody>
      </p:sp>
      <p:sp>
        <p:nvSpPr>
          <p:cNvPr id="8" name="ZoneTexte 7"/>
          <p:cNvSpPr txBox="1"/>
          <p:nvPr/>
        </p:nvSpPr>
        <p:spPr>
          <a:xfrm>
            <a:off x="1611158" y="1116661"/>
            <a:ext cx="520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 smtClean="0"/>
              <a:t>+H</a:t>
            </a:r>
            <a:r>
              <a:rPr lang="fr-FR" b="1" baseline="30000" dirty="0" smtClean="0"/>
              <a:t>+</a:t>
            </a:r>
            <a:endParaRPr lang="fr-FR" b="1" baseline="30000" dirty="0"/>
          </a:p>
        </p:txBody>
      </p:sp>
      <p:sp>
        <p:nvSpPr>
          <p:cNvPr id="9" name="ZoneTexte 8"/>
          <p:cNvSpPr txBox="1"/>
          <p:nvPr/>
        </p:nvSpPr>
        <p:spPr>
          <a:xfrm>
            <a:off x="1772642" y="2849602"/>
            <a:ext cx="604290" cy="369332"/>
          </a:xfrm>
          <a:prstGeom prst="rect">
            <a:avLst/>
          </a:prstGeom>
          <a:noFill/>
          <a:ln>
            <a:solidFill>
              <a:srgbClr val="4F81BD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-2+2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78935" t="69294" r="2778" b="12864"/>
          <a:stretch/>
        </p:blipFill>
        <p:spPr>
          <a:xfrm>
            <a:off x="5845505" y="1409793"/>
            <a:ext cx="3116407" cy="1739807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7593814" y="2849602"/>
            <a:ext cx="377026" cy="369332"/>
          </a:xfrm>
          <a:prstGeom prst="rect">
            <a:avLst/>
          </a:prstGeom>
          <a:solidFill>
            <a:srgbClr val="008000"/>
          </a:solidFill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FFFFFF"/>
                </a:solidFill>
              </a:rPr>
              <a:t>-2</a:t>
            </a:r>
            <a:endParaRPr lang="fr-FR" b="1" dirty="0">
              <a:solidFill>
                <a:srgbClr val="FFFFFF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/>
          <a:srcRect l="64769" t="65098" r="29244" b="30039"/>
          <a:stretch/>
        </p:blipFill>
        <p:spPr>
          <a:xfrm>
            <a:off x="5143500" y="1803400"/>
            <a:ext cx="901701" cy="41910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3568519" y="1167461"/>
            <a:ext cx="520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+H</a:t>
            </a:r>
            <a:r>
              <a:rPr lang="fr-FR" baseline="30000" dirty="0" smtClean="0"/>
              <a:t>+</a:t>
            </a:r>
            <a:endParaRPr lang="fr-FR" baseline="30000" dirty="0"/>
          </a:p>
        </p:txBody>
      </p:sp>
      <p:sp>
        <p:nvSpPr>
          <p:cNvPr id="16" name="ZoneTexte 15"/>
          <p:cNvSpPr txBox="1"/>
          <p:nvPr/>
        </p:nvSpPr>
        <p:spPr>
          <a:xfrm flipH="1">
            <a:off x="6565900" y="1390227"/>
            <a:ext cx="406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 flipH="1">
            <a:off x="8798492" y="1789668"/>
            <a:ext cx="3344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426983" y="4120634"/>
            <a:ext cx="3958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+1 +1 +2 -2 = 2 </a:t>
            </a:r>
            <a:r>
              <a:rPr lang="fr-FR" dirty="0" err="1" smtClean="0"/>
              <a:t>so</a:t>
            </a:r>
            <a:r>
              <a:rPr lang="fr-FR" dirty="0" smtClean="0"/>
              <a:t> </a:t>
            </a:r>
            <a:r>
              <a:rPr lang="fr-FR" dirty="0" err="1" smtClean="0"/>
              <a:t>producing</a:t>
            </a:r>
            <a:r>
              <a:rPr lang="fr-FR" dirty="0" smtClean="0"/>
              <a:t> </a:t>
            </a:r>
            <a:endParaRPr lang="fr-FR" dirty="0" smtClean="0"/>
          </a:p>
          <a:p>
            <a:r>
              <a:rPr lang="fr-FR" b="1" dirty="0" smtClean="0"/>
              <a:t>2 </a:t>
            </a:r>
            <a:r>
              <a:rPr lang="fr-FR" b="1" dirty="0" smtClean="0"/>
              <a:t>pyruvates </a:t>
            </a:r>
            <a:r>
              <a:rPr lang="fr-FR" b="1" dirty="0" err="1" smtClean="0"/>
              <a:t>from</a:t>
            </a:r>
            <a:r>
              <a:rPr lang="fr-FR" b="1" dirty="0" smtClean="0"/>
              <a:t> Glucose </a:t>
            </a:r>
            <a:r>
              <a:rPr lang="fr-FR" b="1" dirty="0" err="1" smtClean="0"/>
              <a:t>produces</a:t>
            </a:r>
            <a:r>
              <a:rPr lang="fr-FR" b="1" dirty="0" smtClean="0"/>
              <a:t> 2H</a:t>
            </a:r>
            <a:r>
              <a:rPr lang="fr-FR" baseline="30000" dirty="0" smtClean="0"/>
              <a:t>+</a:t>
            </a:r>
            <a:endParaRPr lang="fr-FR" baseline="30000" dirty="0"/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4"/>
          <a:srcRect l="29583" t="21118" r="16953" b="56311"/>
          <a:stretch/>
        </p:blipFill>
        <p:spPr>
          <a:xfrm>
            <a:off x="645681" y="4565132"/>
            <a:ext cx="8229492" cy="198806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>
            <a:off x="2823209" y="670216"/>
            <a:ext cx="1650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3 </a:t>
            </a:r>
            <a:r>
              <a:rPr lang="fr-FR" sz="1400" b="1" dirty="0" err="1"/>
              <a:t>P</a:t>
            </a:r>
            <a:r>
              <a:rPr lang="fr-FR" sz="1400" b="1" dirty="0" err="1" smtClean="0"/>
              <a:t>hosphoglycerate</a:t>
            </a:r>
            <a:endParaRPr lang="fr-FR" sz="1400" b="1" dirty="0"/>
          </a:p>
        </p:txBody>
      </p:sp>
      <p:sp>
        <p:nvSpPr>
          <p:cNvPr id="21" name="ZoneTexte 20"/>
          <p:cNvSpPr txBox="1"/>
          <p:nvPr/>
        </p:nvSpPr>
        <p:spPr>
          <a:xfrm>
            <a:off x="5845809" y="670216"/>
            <a:ext cx="18289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err="1" smtClean="0"/>
              <a:t>Phosphoénolpyruvate</a:t>
            </a:r>
            <a:endParaRPr lang="fr-FR" sz="1400" b="1" dirty="0"/>
          </a:p>
        </p:txBody>
      </p:sp>
      <p:sp>
        <p:nvSpPr>
          <p:cNvPr id="22" name="ZoneTexte 21"/>
          <p:cNvSpPr txBox="1"/>
          <p:nvPr/>
        </p:nvSpPr>
        <p:spPr>
          <a:xfrm>
            <a:off x="7921357" y="670216"/>
            <a:ext cx="8516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Pyruvate</a:t>
            </a:r>
            <a:endParaRPr lang="fr-FR" sz="1400" b="1" dirty="0"/>
          </a:p>
        </p:txBody>
      </p:sp>
      <p:sp>
        <p:nvSpPr>
          <p:cNvPr id="2" name="ZoneTexte 1"/>
          <p:cNvSpPr txBox="1"/>
          <p:nvPr/>
        </p:nvSpPr>
        <p:spPr>
          <a:xfrm>
            <a:off x="4450548" y="1504527"/>
            <a:ext cx="12589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(2PG</a:t>
            </a:r>
          </a:p>
          <a:p>
            <a:pPr algn="ctr"/>
            <a:r>
              <a:rPr lang="fr-FR" sz="1400" b="1" dirty="0" err="1" smtClean="0"/>
              <a:t>Isomerization</a:t>
            </a:r>
            <a:r>
              <a:rPr lang="fr-FR" sz="1400" b="1" dirty="0" smtClean="0"/>
              <a:t>)</a:t>
            </a:r>
            <a:endParaRPr lang="fr-FR" sz="1400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5719769" y="2695713"/>
            <a:ext cx="650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(+H</a:t>
            </a:r>
            <a:r>
              <a:rPr lang="fr-FR" sz="1400" b="1" baseline="-25000" dirty="0" smtClean="0"/>
              <a:t>2</a:t>
            </a:r>
            <a:r>
              <a:rPr lang="fr-FR" sz="1400" b="1" dirty="0" smtClean="0"/>
              <a:t>0)</a:t>
            </a:r>
            <a:endParaRPr lang="fr-FR" sz="1400" b="1" dirty="0"/>
          </a:p>
        </p:txBody>
      </p:sp>
    </p:spTree>
    <p:extLst>
      <p:ext uri="{BB962C8B-B14F-4D97-AF65-F5344CB8AC3E}">
        <p14:creationId xmlns:p14="http://schemas.microsoft.com/office/powerpoint/2010/main" val="268089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01600"/>
            <a:ext cx="8229600" cy="698500"/>
          </a:xfrm>
          <a:ln w="38100" cmpd="sng">
            <a:solidFill>
              <a:srgbClr val="0000FF"/>
            </a:solidFill>
          </a:ln>
        </p:spPr>
        <p:txBody>
          <a:bodyPr>
            <a:normAutofit/>
          </a:bodyPr>
          <a:lstStyle/>
          <a:p>
            <a:r>
              <a:rPr lang="fr-FR" sz="3200" b="1" dirty="0" err="1" smtClean="0"/>
              <a:t>What</a:t>
            </a:r>
            <a:r>
              <a:rPr lang="fr-FR" sz="3200" b="1" dirty="0" smtClean="0"/>
              <a:t> about Lactate formation ?</a:t>
            </a:r>
            <a:endParaRPr lang="fr-FR" sz="3200" b="1" dirty="0"/>
          </a:p>
        </p:txBody>
      </p:sp>
      <p:grpSp>
        <p:nvGrpSpPr>
          <p:cNvPr id="12" name="Grouper 11"/>
          <p:cNvGrpSpPr/>
          <p:nvPr/>
        </p:nvGrpSpPr>
        <p:grpSpPr>
          <a:xfrm>
            <a:off x="1054100" y="875402"/>
            <a:ext cx="7099300" cy="3760098"/>
            <a:chOff x="457200" y="1434202"/>
            <a:chExt cx="7988300" cy="4646320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434202"/>
              <a:ext cx="7988300" cy="464632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501900" y="1739900"/>
              <a:ext cx="292100" cy="190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7" name="Connecteur droit avec flèche 6"/>
            <p:cNvCxnSpPr/>
            <p:nvPr/>
          </p:nvCxnSpPr>
          <p:spPr>
            <a:xfrm flipH="1">
              <a:off x="2171700" y="2611966"/>
              <a:ext cx="160867" cy="50800"/>
            </a:xfrm>
            <a:prstGeom prst="straightConnector1">
              <a:avLst/>
            </a:prstGeom>
            <a:ln w="9525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ZoneTexte 12"/>
          <p:cNvSpPr txBox="1"/>
          <p:nvPr/>
        </p:nvSpPr>
        <p:spPr>
          <a:xfrm>
            <a:off x="3390900" y="2397204"/>
            <a:ext cx="927099" cy="369332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rgbClr val="FFFFFF"/>
                </a:solidFill>
              </a:rPr>
              <a:t>- 2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15900" y="4674969"/>
            <a:ext cx="857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Glucose to pyruvate : </a:t>
            </a:r>
            <a:r>
              <a:rPr lang="fr-FR" b="1" dirty="0" smtClean="0"/>
              <a:t>+ 2 </a:t>
            </a:r>
            <a:r>
              <a:rPr lang="fr-FR" dirty="0" smtClean="0"/>
              <a:t>and pyruvate to Lactate :</a:t>
            </a:r>
            <a:r>
              <a:rPr lang="fr-FR" b="1" dirty="0" smtClean="0"/>
              <a:t> -2 </a:t>
            </a:r>
          </a:p>
          <a:p>
            <a:pPr algn="ctr"/>
            <a:r>
              <a:rPr lang="fr-FR" dirty="0" err="1" smtClean="0"/>
              <a:t>A</a:t>
            </a:r>
            <a:r>
              <a:rPr lang="fr-FR" b="1" dirty="0" err="1" smtClean="0"/>
              <a:t>fter</a:t>
            </a:r>
            <a:r>
              <a:rPr lang="fr-FR" b="1" dirty="0" smtClean="0"/>
              <a:t> lactate formation </a:t>
            </a:r>
            <a:r>
              <a:rPr lang="fr-FR" b="1" dirty="0" err="1" smtClean="0"/>
              <a:t>there</a:t>
            </a:r>
            <a:r>
              <a:rPr lang="fr-FR" b="1" dirty="0" smtClean="0"/>
              <a:t> are no protons </a:t>
            </a:r>
            <a:r>
              <a:rPr lang="fr-FR" b="1" dirty="0" err="1" smtClean="0"/>
              <a:t>left</a:t>
            </a:r>
            <a:r>
              <a:rPr lang="fr-FR" b="1" dirty="0" smtClean="0"/>
              <a:t>.  </a:t>
            </a:r>
          </a:p>
          <a:p>
            <a:pPr algn="ctr"/>
            <a:r>
              <a:rPr lang="fr-FR" b="1" dirty="0" smtClean="0"/>
              <a:t>Lactate formation </a:t>
            </a:r>
            <a:r>
              <a:rPr lang="fr-FR" b="1" dirty="0" err="1" smtClean="0"/>
              <a:t>is</a:t>
            </a:r>
            <a:r>
              <a:rPr lang="fr-FR" b="1" dirty="0" smtClean="0"/>
              <a:t> in </a:t>
            </a:r>
            <a:r>
              <a:rPr lang="fr-FR" b="1" dirty="0" err="1" smtClean="0"/>
              <a:t>fact</a:t>
            </a:r>
            <a:r>
              <a:rPr lang="fr-FR" b="1" dirty="0" smtClean="0"/>
              <a:t> a </a:t>
            </a:r>
            <a:r>
              <a:rPr lang="fr-FR" b="1" dirty="0" err="1" smtClean="0"/>
              <a:t>clever</a:t>
            </a:r>
            <a:r>
              <a:rPr lang="fr-FR" b="1" dirty="0" smtClean="0"/>
              <a:t> trick to </a:t>
            </a:r>
            <a:r>
              <a:rPr lang="fr-FR" b="1" dirty="0" err="1" smtClean="0"/>
              <a:t>remove</a:t>
            </a:r>
            <a:r>
              <a:rPr lang="fr-FR" b="1" dirty="0" smtClean="0"/>
              <a:t> the H</a:t>
            </a:r>
            <a:r>
              <a:rPr lang="fr-FR" b="1" baseline="30000" dirty="0" smtClean="0"/>
              <a:t>+</a:t>
            </a:r>
            <a:r>
              <a:rPr lang="fr-FR" b="1" dirty="0" smtClean="0"/>
              <a:t>  ions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</a:t>
            </a:r>
            <a:r>
              <a:rPr lang="fr-FR" b="1" dirty="0" err="1" smtClean="0"/>
              <a:t>glycolysis</a:t>
            </a:r>
            <a:r>
              <a:rPr lang="fr-FR" b="1" dirty="0" smtClean="0"/>
              <a:t> (and to </a:t>
            </a:r>
            <a:r>
              <a:rPr lang="fr-FR" b="1" dirty="0" err="1" smtClean="0"/>
              <a:t>regenerate</a:t>
            </a:r>
            <a:r>
              <a:rPr lang="fr-FR" b="1" dirty="0" smtClean="0"/>
              <a:t> NAD+)</a:t>
            </a:r>
            <a:endParaRPr lang="fr-FR" b="1" dirty="0"/>
          </a:p>
        </p:txBody>
      </p:sp>
      <p:sp>
        <p:nvSpPr>
          <p:cNvPr id="9" name="ZoneTexte 8"/>
          <p:cNvSpPr txBox="1"/>
          <p:nvPr/>
        </p:nvSpPr>
        <p:spPr>
          <a:xfrm>
            <a:off x="38100" y="5973464"/>
            <a:ext cx="9042400" cy="830997"/>
          </a:xfrm>
          <a:prstGeom prst="rect">
            <a:avLst/>
          </a:prstGeom>
          <a:noFill/>
          <a:ln w="3810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 smtClean="0"/>
              <a:t>That’s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why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many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eukaryotic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organisms</a:t>
            </a:r>
            <a:r>
              <a:rPr lang="fr-FR" sz="2400" b="1" dirty="0" smtClean="0"/>
              <a:t> and </a:t>
            </a:r>
            <a:r>
              <a:rPr lang="fr-FR" sz="2400" b="1" dirty="0" err="1" smtClean="0"/>
              <a:t>tumor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cells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can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be</a:t>
            </a:r>
            <a:r>
              <a:rPr lang="fr-FR" sz="2400" b="1" dirty="0" smtClean="0"/>
              <a:t> happy </a:t>
            </a:r>
            <a:r>
              <a:rPr lang="fr-FR" sz="2400" b="1" dirty="0" err="1" smtClean="0"/>
              <a:t>without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oxygen</a:t>
            </a:r>
            <a:r>
              <a:rPr lang="fr-FR" sz="2400" b="1" dirty="0" smtClean="0"/>
              <a:t>. 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3406973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393700" y="98247"/>
            <a:ext cx="8229600" cy="816153"/>
          </a:xfrm>
          <a:ln w="38100" cmpd="sng">
            <a:solidFill>
              <a:srgbClr val="0000FF"/>
            </a:solidFill>
          </a:ln>
        </p:spPr>
        <p:txBody>
          <a:bodyPr>
            <a:normAutofit fontScale="90000"/>
          </a:bodyPr>
          <a:lstStyle/>
          <a:p>
            <a:r>
              <a:rPr lang="fr-FR" sz="3600" b="1" dirty="0" smtClean="0"/>
              <a:t>So </a:t>
            </a:r>
            <a:r>
              <a:rPr lang="fr-FR" sz="3600" b="1" dirty="0" err="1" smtClean="0"/>
              <a:t>why</a:t>
            </a:r>
            <a:r>
              <a:rPr lang="fr-FR" sz="3600" b="1" dirty="0" smtClean="0"/>
              <a:t> do </a:t>
            </a:r>
            <a:r>
              <a:rPr lang="fr-FR" sz="3600" b="1" dirty="0" err="1" smtClean="0"/>
              <a:t>cells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become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acidic</a:t>
            </a:r>
            <a:r>
              <a:rPr lang="fr-FR" sz="3600" b="1" dirty="0" smtClean="0"/>
              <a:t> in </a:t>
            </a:r>
            <a:r>
              <a:rPr lang="fr-FR" sz="3600" b="1" dirty="0" err="1" smtClean="0"/>
              <a:t>Hypoxia</a:t>
            </a:r>
            <a:r>
              <a:rPr lang="fr-FR" sz="3600" b="1" dirty="0"/>
              <a:t> </a:t>
            </a:r>
            <a:r>
              <a:rPr lang="fr-FR" sz="3600" b="1" dirty="0" smtClean="0"/>
              <a:t>?</a:t>
            </a:r>
            <a:endParaRPr lang="fr-FR" sz="3600" b="1" dirty="0"/>
          </a:p>
        </p:txBody>
      </p:sp>
      <p:sp>
        <p:nvSpPr>
          <p:cNvPr id="2" name="ZoneTexte 1"/>
          <p:cNvSpPr txBox="1"/>
          <p:nvPr/>
        </p:nvSpPr>
        <p:spPr>
          <a:xfrm>
            <a:off x="380973" y="1087725"/>
            <a:ext cx="387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never</a:t>
            </a:r>
            <a:r>
              <a:rPr lang="fr-FR" dirty="0" smtClean="0"/>
              <a:t> </a:t>
            </a:r>
            <a:r>
              <a:rPr lang="fr-FR" dirty="0" err="1" smtClean="0"/>
              <a:t>forget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must </a:t>
            </a:r>
            <a:r>
              <a:rPr lang="fr-FR" dirty="0" err="1" smtClean="0"/>
              <a:t>consider</a:t>
            </a:r>
            <a:r>
              <a:rPr lang="fr-FR" dirty="0" smtClean="0"/>
              <a:t> the </a:t>
            </a:r>
            <a:r>
              <a:rPr lang="fr-FR" dirty="0" err="1" smtClean="0"/>
              <a:t>metabolic</a:t>
            </a:r>
            <a:r>
              <a:rPr lang="fr-FR" dirty="0" smtClean="0"/>
              <a:t> </a:t>
            </a:r>
            <a:r>
              <a:rPr lang="fr-FR" dirty="0" err="1" smtClean="0"/>
              <a:t>reactions</a:t>
            </a:r>
            <a:r>
              <a:rPr lang="fr-FR" dirty="0" smtClean="0"/>
              <a:t> to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end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-38099" y="5668328"/>
            <a:ext cx="4711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In </a:t>
            </a:r>
            <a:r>
              <a:rPr lang="fr-FR" b="1" dirty="0" err="1" smtClean="0"/>
              <a:t>Normoxia</a:t>
            </a:r>
            <a:r>
              <a:rPr lang="fr-FR" b="1" dirty="0" smtClean="0"/>
              <a:t> a large fraction of the protons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ATP </a:t>
            </a:r>
            <a:r>
              <a:rPr lang="fr-FR" b="1" dirty="0" err="1" smtClean="0"/>
              <a:t>hydrolysis</a:t>
            </a:r>
            <a:r>
              <a:rPr lang="fr-FR" b="1" dirty="0" smtClean="0"/>
              <a:t> </a:t>
            </a:r>
            <a:r>
              <a:rPr lang="fr-FR" b="1" dirty="0" err="1" smtClean="0"/>
              <a:t>is</a:t>
            </a:r>
            <a:r>
              <a:rPr lang="fr-FR" b="1" dirty="0" smtClean="0"/>
              <a:t> </a:t>
            </a:r>
            <a:r>
              <a:rPr lang="fr-FR" b="1" dirty="0" err="1" smtClean="0"/>
              <a:t>consummed</a:t>
            </a:r>
            <a:r>
              <a:rPr lang="fr-FR" b="1" dirty="0" smtClean="0"/>
              <a:t> by  mitochondrial respiration </a:t>
            </a:r>
            <a:r>
              <a:rPr lang="fr-FR" b="1" dirty="0" err="1" smtClean="0"/>
              <a:t>wherethe</a:t>
            </a:r>
            <a:r>
              <a:rPr lang="fr-FR" b="1" dirty="0" smtClean="0"/>
              <a:t> final H</a:t>
            </a:r>
            <a:r>
              <a:rPr lang="fr-FR" b="1" baseline="30000" dirty="0" smtClean="0"/>
              <a:t>+</a:t>
            </a:r>
            <a:r>
              <a:rPr lang="fr-FR" b="1" dirty="0" smtClean="0"/>
              <a:t> (and e</a:t>
            </a:r>
            <a:r>
              <a:rPr lang="fr-FR" b="1" baseline="30000" dirty="0" smtClean="0"/>
              <a:t>-</a:t>
            </a:r>
            <a:r>
              <a:rPr lang="fr-FR" b="1" dirty="0" smtClean="0"/>
              <a:t>) </a:t>
            </a:r>
            <a:r>
              <a:rPr lang="fr-FR" b="1" dirty="0" err="1" smtClean="0"/>
              <a:t>acceptor</a:t>
            </a:r>
            <a:r>
              <a:rPr lang="fr-FR" b="1" dirty="0" smtClean="0"/>
              <a:t> </a:t>
            </a:r>
            <a:r>
              <a:rPr lang="fr-FR" b="1" dirty="0" err="1" smtClean="0"/>
              <a:t>is</a:t>
            </a:r>
            <a:r>
              <a:rPr lang="fr-FR" b="1" dirty="0" smtClean="0"/>
              <a:t> 0</a:t>
            </a:r>
            <a:r>
              <a:rPr lang="fr-FR" b="1" baseline="-25000" dirty="0" smtClean="0"/>
              <a:t>2</a:t>
            </a:r>
          </a:p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393700" y="3536434"/>
            <a:ext cx="3644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/>
              <a:t>It’s</a:t>
            </a:r>
            <a:r>
              <a:rPr lang="fr-FR" b="1" dirty="0" smtClean="0"/>
              <a:t> ATP </a:t>
            </a:r>
            <a:r>
              <a:rPr lang="fr-FR" b="1" dirty="0" err="1" smtClean="0"/>
              <a:t>consumption</a:t>
            </a:r>
            <a:r>
              <a:rPr lang="fr-FR" b="1" dirty="0" smtClean="0"/>
              <a:t> </a:t>
            </a:r>
            <a:r>
              <a:rPr lang="fr-FR" b="1" dirty="0" err="1" smtClean="0"/>
              <a:t>that</a:t>
            </a:r>
            <a:r>
              <a:rPr lang="fr-FR" b="1" dirty="0" smtClean="0"/>
              <a:t> </a:t>
            </a:r>
            <a:r>
              <a:rPr lang="fr-FR" b="1" dirty="0" err="1" smtClean="0"/>
              <a:t>yields</a:t>
            </a:r>
            <a:r>
              <a:rPr lang="fr-FR" b="1" dirty="0" smtClean="0"/>
              <a:t> 2 protons/ glucose in </a:t>
            </a:r>
            <a:r>
              <a:rPr lang="fr-FR" b="1" dirty="0" err="1" smtClean="0"/>
              <a:t>parallel</a:t>
            </a:r>
            <a:r>
              <a:rPr lang="fr-FR" b="1" dirty="0" smtClean="0"/>
              <a:t> </a:t>
            </a:r>
            <a:r>
              <a:rPr lang="fr-FR" b="1" dirty="0" err="1" smtClean="0"/>
              <a:t>with</a:t>
            </a:r>
            <a:r>
              <a:rPr lang="fr-FR" b="1" dirty="0" smtClean="0"/>
              <a:t> 2 lactate </a:t>
            </a:r>
            <a:r>
              <a:rPr lang="fr-FR" b="1" dirty="0" err="1" smtClean="0"/>
              <a:t>molecules</a:t>
            </a:r>
            <a:r>
              <a:rPr lang="fr-FR" b="1" dirty="0" smtClean="0"/>
              <a:t> </a:t>
            </a:r>
            <a:r>
              <a:rPr lang="fr-FR" b="1" dirty="0" err="1" smtClean="0"/>
              <a:t>whose</a:t>
            </a:r>
            <a:r>
              <a:rPr lang="fr-FR" b="1" dirty="0" smtClean="0"/>
              <a:t> production </a:t>
            </a:r>
            <a:r>
              <a:rPr lang="fr-FR" b="1" dirty="0" err="1" smtClean="0"/>
              <a:t>does</a:t>
            </a:r>
            <a:r>
              <a:rPr lang="fr-FR" b="1" dirty="0" smtClean="0"/>
              <a:t> not </a:t>
            </a:r>
            <a:r>
              <a:rPr lang="fr-FR" b="1" dirty="0" err="1" smtClean="0"/>
              <a:t>produce</a:t>
            </a:r>
            <a:r>
              <a:rPr lang="fr-FR" b="1" dirty="0" smtClean="0"/>
              <a:t> </a:t>
            </a:r>
            <a:r>
              <a:rPr lang="fr-FR" b="1" dirty="0" err="1" smtClean="0"/>
              <a:t>any</a:t>
            </a:r>
            <a:r>
              <a:rPr lang="fr-FR" b="1" dirty="0" smtClean="0"/>
              <a:t> proton</a:t>
            </a:r>
            <a:endParaRPr lang="fr-FR" b="1" dirty="0"/>
          </a:p>
        </p:txBody>
      </p:sp>
      <p:grpSp>
        <p:nvGrpSpPr>
          <p:cNvPr id="10" name="Grouper 9"/>
          <p:cNvGrpSpPr/>
          <p:nvPr/>
        </p:nvGrpSpPr>
        <p:grpSpPr>
          <a:xfrm>
            <a:off x="108739" y="2109908"/>
            <a:ext cx="4418024" cy="1138554"/>
            <a:chOff x="108739" y="2249608"/>
            <a:chExt cx="4418024" cy="1138554"/>
          </a:xfrm>
        </p:grpSpPr>
        <p:sp>
          <p:nvSpPr>
            <p:cNvPr id="36" name="ZoneTexte 35"/>
            <p:cNvSpPr txBox="1"/>
            <p:nvPr/>
          </p:nvSpPr>
          <p:spPr>
            <a:xfrm>
              <a:off x="108739" y="2249608"/>
              <a:ext cx="44180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/>
                <a:t>Lactate </a:t>
              </a:r>
              <a:r>
                <a:rPr lang="fr-FR" b="1" dirty="0" err="1" smtClean="0"/>
                <a:t>is</a:t>
              </a:r>
              <a:r>
                <a:rPr lang="fr-FR" b="1" dirty="0" smtClean="0"/>
                <a:t> not the end </a:t>
              </a:r>
              <a:r>
                <a:rPr lang="fr-FR" b="1" dirty="0" err="1" smtClean="0"/>
                <a:t>product</a:t>
              </a:r>
              <a:r>
                <a:rPr lang="fr-FR" b="1" dirty="0" smtClean="0"/>
                <a:t> of </a:t>
              </a:r>
              <a:r>
                <a:rPr lang="fr-FR" b="1" dirty="0" err="1" smtClean="0"/>
                <a:t>Glycolysis</a:t>
              </a:r>
              <a:r>
                <a:rPr lang="fr-FR" b="1" dirty="0" smtClean="0"/>
                <a:t>, </a:t>
              </a:r>
              <a:r>
                <a:rPr lang="fr-FR" b="1" dirty="0" err="1" smtClean="0"/>
                <a:t>it’s</a:t>
              </a:r>
              <a:r>
                <a:rPr lang="fr-FR" b="1" dirty="0" smtClean="0"/>
                <a:t> ATP</a:t>
              </a:r>
              <a:endParaRPr lang="fr-FR" b="1" dirty="0"/>
            </a:p>
          </p:txBody>
        </p:sp>
        <p:grpSp>
          <p:nvGrpSpPr>
            <p:cNvPr id="9" name="Grouper 8"/>
            <p:cNvGrpSpPr/>
            <p:nvPr/>
          </p:nvGrpSpPr>
          <p:grpSpPr>
            <a:xfrm>
              <a:off x="918036" y="3018830"/>
              <a:ext cx="2799430" cy="369332"/>
              <a:chOff x="549482" y="3018830"/>
              <a:chExt cx="2799430" cy="369332"/>
            </a:xfrm>
          </p:grpSpPr>
          <p:sp>
            <p:nvSpPr>
              <p:cNvPr id="3" name="ZoneTexte 2"/>
              <p:cNvSpPr txBox="1"/>
              <p:nvPr/>
            </p:nvSpPr>
            <p:spPr>
              <a:xfrm>
                <a:off x="549482" y="3018830"/>
                <a:ext cx="4536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ATP </a:t>
                </a:r>
                <a:endParaRPr lang="fr-FR" dirty="0"/>
              </a:p>
            </p:txBody>
          </p:sp>
          <p:sp>
            <p:nvSpPr>
              <p:cNvPr id="38" name="ZoneTexte 37"/>
              <p:cNvSpPr txBox="1"/>
              <p:nvPr/>
            </p:nvSpPr>
            <p:spPr>
              <a:xfrm>
                <a:off x="2149243" y="3018830"/>
                <a:ext cx="11996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ADP + Pi + H+ </a:t>
                </a:r>
                <a:endParaRPr lang="fr-FR" dirty="0"/>
              </a:p>
            </p:txBody>
          </p:sp>
          <p:sp>
            <p:nvSpPr>
              <p:cNvPr id="13" name="Flèche vers la droite 12"/>
              <p:cNvSpPr/>
              <p:nvPr/>
            </p:nvSpPr>
            <p:spPr>
              <a:xfrm>
                <a:off x="1187686" y="3018830"/>
                <a:ext cx="869573" cy="369332"/>
              </a:xfrm>
              <a:prstGeom prst="rightArrow">
                <a:avLst/>
              </a:prstGeom>
              <a:solidFill>
                <a:srgbClr val="FFFF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8" name="Grouper 7"/>
          <p:cNvGrpSpPr/>
          <p:nvPr/>
        </p:nvGrpSpPr>
        <p:grpSpPr>
          <a:xfrm>
            <a:off x="4902199" y="1206501"/>
            <a:ext cx="4245141" cy="5571218"/>
            <a:chOff x="4902199" y="1206501"/>
            <a:chExt cx="4245141" cy="5571218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 rotWithShape="1">
            <a:blip r:embed="rId2"/>
            <a:srcRect l="46111"/>
            <a:stretch/>
          </p:blipFill>
          <p:spPr>
            <a:xfrm>
              <a:off x="4902199" y="1206501"/>
              <a:ext cx="4245141" cy="5571218"/>
            </a:xfrm>
            <a:prstGeom prst="rect">
              <a:avLst/>
            </a:prstGeom>
          </p:spPr>
        </p:pic>
        <p:sp>
          <p:nvSpPr>
            <p:cNvPr id="7" name="Ellipse 6"/>
            <p:cNvSpPr/>
            <p:nvPr/>
          </p:nvSpPr>
          <p:spPr>
            <a:xfrm>
              <a:off x="7302500" y="2860240"/>
              <a:ext cx="965200" cy="4671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6" name="ZoneTexte 15"/>
          <p:cNvSpPr txBox="1"/>
          <p:nvPr/>
        </p:nvSpPr>
        <p:spPr>
          <a:xfrm>
            <a:off x="152400" y="4825663"/>
            <a:ext cx="4229098" cy="646331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/>
              <a:t>What</a:t>
            </a:r>
            <a:r>
              <a:rPr lang="fr-FR" b="1" dirty="0" smtClean="0"/>
              <a:t> </a:t>
            </a:r>
            <a:r>
              <a:rPr lang="fr-FR" b="1" dirty="0" err="1" smtClean="0"/>
              <a:t>happens</a:t>
            </a:r>
            <a:r>
              <a:rPr lang="fr-FR" b="1" dirty="0" smtClean="0"/>
              <a:t> to the protons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ATP </a:t>
            </a:r>
            <a:r>
              <a:rPr lang="fr-FR" b="1" dirty="0" err="1" smtClean="0"/>
              <a:t>hydrolysis</a:t>
            </a:r>
            <a:r>
              <a:rPr lang="fr-FR" b="1" dirty="0" smtClean="0"/>
              <a:t> in </a:t>
            </a:r>
            <a:r>
              <a:rPr lang="fr-FR" b="1" dirty="0" err="1" smtClean="0"/>
              <a:t>Normoxia</a:t>
            </a:r>
            <a:r>
              <a:rPr lang="fr-FR" b="1" dirty="0" smtClean="0"/>
              <a:t>???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42412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4" grpId="0"/>
      <p:bldP spid="16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254</Words>
  <Application>Microsoft Macintosh PowerPoint</Application>
  <PresentationFormat>Présentation à l'écran (4:3)</PresentationFormat>
  <Paragraphs>42</Paragraphs>
  <Slides>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5" baseType="lpstr">
      <vt:lpstr>Thème Office</vt:lpstr>
      <vt:lpstr>We need to Count Protons</vt:lpstr>
      <vt:lpstr>Présentation PowerPoint</vt:lpstr>
      <vt:lpstr>What about Lactate formation ?</vt:lpstr>
      <vt:lpstr>So why do cells become acidic in Hypoxia 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 need to Count Protons</dc:title>
  <dc:creator>Utilisateur de Microsoft Office</dc:creator>
  <cp:lastModifiedBy>Utilisateur de Microsoft Office</cp:lastModifiedBy>
  <cp:revision>5</cp:revision>
  <dcterms:created xsi:type="dcterms:W3CDTF">2016-10-28T07:07:18Z</dcterms:created>
  <dcterms:modified xsi:type="dcterms:W3CDTF">2016-11-18T09:33:23Z</dcterms:modified>
</cp:coreProperties>
</file>

<file path=docProps/thumbnail.jpeg>
</file>